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bcb373a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bcb373a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bcb373a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bbcb373a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bbcb373a7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bbcb373a7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bcb373a7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bcb373a7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bcb373a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bcb373a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bcb373a7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bcb373a7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bcb373a7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bcb373a7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presentation/u/1/d/1ILtz2NDvTLN4CdPtFkSUg4C10M3B-WHPPZhPEYbMs78/edit" TargetMode="External"/><Relationship Id="rId4" Type="http://schemas.openxmlformats.org/officeDocument/2006/relationships/hyperlink" Target="https://drive.google.com/drive/u/1/folders/1v2gewFRqtnlJ6XMlzGUKI69BRVpe50ct" TargetMode="External"/><Relationship Id="rId5" Type="http://schemas.openxmlformats.org/officeDocument/2006/relationships/image" Target="../media/image7.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unity3d.com/Manual/CollidersOverview.html#:~:text=A%20collider%20is%20a%20Unity,shape%20as%20the%20GameObject's%20mesh."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unity3d.com/ScriptReference/Collider.OnTriggerEnter.html" TargetMode="External"/><Relationship Id="rId4" Type="http://schemas.openxmlformats.org/officeDocument/2006/relationships/image" Target="../media/image1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5QzmzS3nnK3froXUFy6CxcN51Lf3S8UM/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7" name="Google Shape;57;p13"/>
          <p:cNvPicPr preferRelativeResize="0"/>
          <p:nvPr/>
        </p:nvPicPr>
        <p:blipFill rotWithShape="1">
          <a:blip r:embed="rId4">
            <a:alphaModFix amt="93000"/>
          </a:blip>
          <a:srcRect b="0" l="13818" r="33638" t="32487"/>
          <a:stretch/>
        </p:blipFill>
        <p:spPr>
          <a:xfrm>
            <a:off x="2669850" y="245776"/>
            <a:ext cx="5792349" cy="3598675"/>
          </a:xfrm>
          <a:prstGeom prst="rect">
            <a:avLst/>
          </a:prstGeom>
          <a:noFill/>
          <a:ln>
            <a:noFill/>
          </a:ln>
        </p:spPr>
      </p:pic>
      <p:sp>
        <p:nvSpPr>
          <p:cNvPr id="58" name="Google Shape;58;p13"/>
          <p:cNvSpPr txBox="1"/>
          <p:nvPr/>
        </p:nvSpPr>
        <p:spPr>
          <a:xfrm>
            <a:off x="2338425" y="985650"/>
            <a:ext cx="4749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VR</a:t>
            </a:r>
            <a:endParaRPr b="1" sz="1800">
              <a:solidFill>
                <a:schemeClr val="lt1"/>
              </a:solidFill>
            </a:endParaRPr>
          </a:p>
        </p:txBody>
      </p:sp>
      <p:sp>
        <p:nvSpPr>
          <p:cNvPr id="59" name="Google Shape;59;p13"/>
          <p:cNvSpPr/>
          <p:nvPr/>
        </p:nvSpPr>
        <p:spPr>
          <a:xfrm>
            <a:off x="176525" y="37050"/>
            <a:ext cx="3650700" cy="411900"/>
          </a:xfrm>
          <a:prstGeom prst="rect">
            <a:avLst/>
          </a:prstGeom>
          <a:solidFill>
            <a:srgbClr val="B660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 name="Google Shape;60;p13"/>
          <p:cNvPicPr preferRelativeResize="0"/>
          <p:nvPr/>
        </p:nvPicPr>
        <p:blipFill>
          <a:blip r:embed="rId5">
            <a:alphaModFix amt="28000"/>
          </a:blip>
          <a:stretch>
            <a:fillRect/>
          </a:stretch>
        </p:blipFill>
        <p:spPr>
          <a:xfrm>
            <a:off x="1503100" y="4145950"/>
            <a:ext cx="997550" cy="99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4600"/>
                                        <p:tgtEl>
                                          <p:spTgt spid="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 </a:t>
            </a:r>
            <a:r>
              <a:rPr lang="en" u="sng">
                <a:solidFill>
                  <a:schemeClr val="hlink"/>
                </a:solidFill>
                <a:hlinkClick r:id="rId3"/>
              </a:rPr>
              <a:t>Unity VR Setup</a:t>
            </a:r>
            <a:r>
              <a:rPr lang="en"/>
              <a:t> &amp;&amp; </a:t>
            </a:r>
            <a:r>
              <a:rPr lang="en" u="sng">
                <a:solidFill>
                  <a:schemeClr val="accent5"/>
                </a:solidFill>
                <a:hlinkClick r:id="rId4">
                  <a:extLst>
                    <a:ext uri="{A12FA001-AC4F-418D-AE19-62706E023703}">
                      <ahyp:hlinkClr val="tx"/>
                    </a:ext>
                  </a:extLst>
                </a:hlinkClick>
              </a:rPr>
              <a:t>Unity Collaboration</a:t>
            </a:r>
            <a:endParaRPr/>
          </a:p>
        </p:txBody>
      </p:sp>
      <p:sp>
        <p:nvSpPr>
          <p:cNvPr id="66" name="Google Shape;66;p14"/>
          <p:cNvSpPr txBox="1"/>
          <p:nvPr>
            <p:ph idx="1" type="body"/>
          </p:nvPr>
        </p:nvSpPr>
        <p:spPr>
          <a:xfrm>
            <a:off x="213625" y="4466175"/>
            <a:ext cx="4746900" cy="57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
              <a:t>Remember the earlier you get setup in VR … the less stress later</a:t>
            </a:r>
            <a:endParaRPr/>
          </a:p>
        </p:txBody>
      </p:sp>
      <p:pic>
        <p:nvPicPr>
          <p:cNvPr id="67" name="Google Shape;67;p14"/>
          <p:cNvPicPr preferRelativeResize="0"/>
          <p:nvPr/>
        </p:nvPicPr>
        <p:blipFill>
          <a:blip r:embed="rId5">
            <a:alphaModFix/>
          </a:blip>
          <a:stretch>
            <a:fillRect/>
          </a:stretch>
        </p:blipFill>
        <p:spPr>
          <a:xfrm>
            <a:off x="393700" y="1305700"/>
            <a:ext cx="4178299" cy="2708850"/>
          </a:xfrm>
          <a:prstGeom prst="rect">
            <a:avLst/>
          </a:prstGeom>
          <a:noFill/>
          <a:ln>
            <a:noFill/>
          </a:ln>
        </p:spPr>
      </p:pic>
      <p:pic>
        <p:nvPicPr>
          <p:cNvPr id="68" name="Google Shape;68;p14"/>
          <p:cNvPicPr preferRelativeResize="0"/>
          <p:nvPr/>
        </p:nvPicPr>
        <p:blipFill rotWithShape="1">
          <a:blip r:embed="rId6">
            <a:alphaModFix/>
          </a:blip>
          <a:srcRect b="0" l="0" r="0" t="16219"/>
          <a:stretch/>
        </p:blipFill>
        <p:spPr>
          <a:xfrm>
            <a:off x="4537625" y="1889500"/>
            <a:ext cx="4606376" cy="2179525"/>
          </a:xfrm>
          <a:prstGeom prst="rect">
            <a:avLst/>
          </a:prstGeom>
          <a:noFill/>
          <a:ln>
            <a:noFill/>
          </a:ln>
        </p:spPr>
      </p:pic>
      <p:sp>
        <p:nvSpPr>
          <p:cNvPr id="69" name="Google Shape;69;p14"/>
          <p:cNvSpPr txBox="1"/>
          <p:nvPr>
            <p:ph type="title"/>
          </p:nvPr>
        </p:nvSpPr>
        <p:spPr>
          <a:xfrm>
            <a:off x="4812250" y="130568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20"/>
              <a:t>Unity Collaboration</a:t>
            </a:r>
            <a:endParaRPr sz="35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81150" y="457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 </a:t>
            </a:r>
            <a:endParaRPr/>
          </a:p>
        </p:txBody>
      </p:sp>
      <p:sp>
        <p:nvSpPr>
          <p:cNvPr id="75" name="Google Shape;75;p15"/>
          <p:cNvSpPr txBox="1"/>
          <p:nvPr/>
        </p:nvSpPr>
        <p:spPr>
          <a:xfrm>
            <a:off x="381150" y="868200"/>
            <a:ext cx="4129800" cy="3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strike="sngStrike">
                <a:solidFill>
                  <a:schemeClr val="dk2"/>
                </a:solidFill>
                <a:highlight>
                  <a:srgbClr val="FFFFFF"/>
                </a:highlight>
              </a:rPr>
              <a:t>Week 4 - </a:t>
            </a:r>
            <a:r>
              <a:rPr b="1" lang="en" sz="1800" strike="sngStrike">
                <a:solidFill>
                  <a:schemeClr val="dk2"/>
                </a:solidFill>
                <a:highlight>
                  <a:srgbClr val="FFFFFF"/>
                </a:highlight>
              </a:rPr>
              <a:t>Unity Collaboration</a:t>
            </a:r>
            <a:endParaRPr b="1" sz="1800" strike="sngStrike">
              <a:solidFill>
                <a:schemeClr val="dk2"/>
              </a:solidFill>
              <a:highlight>
                <a:srgbClr val="FFFFFF"/>
              </a:highlight>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rPr lang="en" sz="1800" strike="sngStrike">
                <a:solidFill>
                  <a:schemeClr val="dk2"/>
                </a:solidFill>
                <a:highlight>
                  <a:schemeClr val="lt1"/>
                </a:highlight>
              </a:rPr>
              <a:t>Week 5 - </a:t>
            </a:r>
            <a:r>
              <a:rPr b="1" lang="en" sz="1800" strike="sngStrike">
                <a:solidFill>
                  <a:schemeClr val="dk2"/>
                </a:solidFill>
                <a:highlight>
                  <a:schemeClr val="lt1"/>
                </a:highlight>
              </a:rPr>
              <a:t>Virtual Reality Setup</a:t>
            </a:r>
            <a:endParaRPr b="1" sz="1800" strike="sngStrike">
              <a:solidFill>
                <a:schemeClr val="dk2"/>
              </a:solidFill>
              <a:highlight>
                <a:schemeClr val="lt1"/>
              </a:highlight>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rPr lang="en" sz="1800">
                <a:solidFill>
                  <a:schemeClr val="dk2"/>
                </a:solidFill>
                <a:highlight>
                  <a:srgbClr val="FFFF00"/>
                </a:highlight>
              </a:rPr>
              <a:t>Week 6 - </a:t>
            </a:r>
            <a:r>
              <a:rPr b="1" lang="en" sz="1800">
                <a:solidFill>
                  <a:schemeClr val="dk2"/>
                </a:solidFill>
                <a:highlight>
                  <a:srgbClr val="FFFF00"/>
                </a:highlight>
              </a:rPr>
              <a:t>Colliders, Triggers, Scene Changes, Animation</a:t>
            </a:r>
            <a:endParaRPr b="1" sz="1800">
              <a:solidFill>
                <a:schemeClr val="dk2"/>
              </a:solidFill>
              <a:highlight>
                <a:srgbClr val="FFFF00"/>
              </a:highlight>
            </a:endParaRPr>
          </a:p>
          <a:p>
            <a:pPr indent="0" lvl="0" marL="0" rtl="0" algn="l">
              <a:spcBef>
                <a:spcPts val="0"/>
              </a:spcBef>
              <a:spcAft>
                <a:spcPts val="0"/>
              </a:spcAft>
              <a:buNone/>
            </a:pPr>
            <a:r>
              <a:t/>
            </a:r>
            <a:endParaRPr b="1" sz="1800">
              <a:solidFill>
                <a:schemeClr val="dk2"/>
              </a:solidFill>
              <a:highlight>
                <a:srgbClr val="B7B7B7"/>
              </a:highlight>
            </a:endParaRPr>
          </a:p>
          <a:p>
            <a:pPr indent="0" lvl="0" marL="0" rtl="0" algn="l">
              <a:spcBef>
                <a:spcPts val="0"/>
              </a:spcBef>
              <a:spcAft>
                <a:spcPts val="0"/>
              </a:spcAft>
              <a:buNone/>
            </a:pPr>
            <a:r>
              <a:rPr lang="en" sz="1800">
                <a:solidFill>
                  <a:schemeClr val="dk2"/>
                </a:solidFill>
                <a:highlight>
                  <a:srgbClr val="B7B7B7"/>
                </a:highlight>
              </a:rPr>
              <a:t>Week 7 - </a:t>
            </a:r>
            <a:r>
              <a:rPr b="1" lang="en" sz="1800">
                <a:solidFill>
                  <a:schemeClr val="dk2"/>
                </a:solidFill>
                <a:highlight>
                  <a:srgbClr val="B7B7B7"/>
                </a:highlight>
              </a:rPr>
              <a:t>Lighting &amp; Sounds</a:t>
            </a:r>
            <a:endParaRPr b="1" sz="1800">
              <a:solidFill>
                <a:schemeClr val="dk2"/>
              </a:solidFill>
              <a:highlight>
                <a:srgbClr val="B7B7B7"/>
              </a:highlight>
            </a:endParaRPr>
          </a:p>
          <a:p>
            <a:pPr indent="0" lvl="0" marL="0" rtl="0" algn="l">
              <a:spcBef>
                <a:spcPts val="0"/>
              </a:spcBef>
              <a:spcAft>
                <a:spcPts val="0"/>
              </a:spcAft>
              <a:buNone/>
            </a:pPr>
            <a:r>
              <a:t/>
            </a:r>
            <a:endParaRPr b="1" sz="1800">
              <a:solidFill>
                <a:schemeClr val="dk2"/>
              </a:solidFill>
              <a:highlight>
                <a:srgbClr val="B7B7B7"/>
              </a:highlight>
            </a:endParaRPr>
          </a:p>
          <a:p>
            <a:pPr indent="0" lvl="0" marL="0" rtl="0" algn="l">
              <a:spcBef>
                <a:spcPts val="0"/>
              </a:spcBef>
              <a:spcAft>
                <a:spcPts val="0"/>
              </a:spcAft>
              <a:buNone/>
            </a:pPr>
            <a:r>
              <a:rPr b="1" lang="en" sz="1800">
                <a:solidFill>
                  <a:srgbClr val="6AA84F"/>
                </a:solidFill>
              </a:rPr>
              <a:t>Spring Break</a:t>
            </a:r>
            <a:endParaRPr b="1" sz="1800">
              <a:solidFill>
                <a:srgbClr val="6AA84F"/>
              </a:solidFill>
            </a:endParaRPr>
          </a:p>
          <a:p>
            <a:pPr indent="0" lvl="0" marL="0" rtl="0" algn="l">
              <a:spcBef>
                <a:spcPts val="0"/>
              </a:spcBef>
              <a:spcAft>
                <a:spcPts val="0"/>
              </a:spcAft>
              <a:buNone/>
            </a:pPr>
            <a:r>
              <a:t/>
            </a:r>
            <a:endParaRPr b="1" sz="1800">
              <a:solidFill>
                <a:schemeClr val="dk2"/>
              </a:solidFill>
              <a:highlight>
                <a:srgbClr val="B7B7B7"/>
              </a:highlight>
            </a:endParaRPr>
          </a:p>
          <a:p>
            <a:pPr indent="0" lvl="0" marL="0" rtl="0" algn="l">
              <a:spcBef>
                <a:spcPts val="0"/>
              </a:spcBef>
              <a:spcAft>
                <a:spcPts val="0"/>
              </a:spcAft>
              <a:buNone/>
            </a:pPr>
            <a:r>
              <a:rPr lang="en" sz="1800">
                <a:solidFill>
                  <a:schemeClr val="dk2"/>
                </a:solidFill>
                <a:highlight>
                  <a:srgbClr val="B7B7B7"/>
                </a:highlight>
              </a:rPr>
              <a:t>Week 8 - </a:t>
            </a:r>
            <a:r>
              <a:rPr b="1" lang="en" sz="1800">
                <a:solidFill>
                  <a:schemeClr val="dk2"/>
                </a:solidFill>
                <a:highlight>
                  <a:srgbClr val="B7B7B7"/>
                </a:highlight>
              </a:rPr>
              <a:t>Optimization</a:t>
            </a:r>
            <a:endParaRPr b="1" sz="1800">
              <a:solidFill>
                <a:schemeClr val="dk2"/>
              </a:solidFill>
              <a:highlight>
                <a:srgbClr val="B7B7B7"/>
              </a:highlight>
            </a:endParaRPr>
          </a:p>
          <a:p>
            <a:pPr indent="0" lvl="0" marL="0" rtl="0" algn="l">
              <a:spcBef>
                <a:spcPts val="0"/>
              </a:spcBef>
              <a:spcAft>
                <a:spcPts val="0"/>
              </a:spcAft>
              <a:buNone/>
            </a:pPr>
            <a:r>
              <a:t/>
            </a:r>
            <a:endParaRPr sz="1800">
              <a:solidFill>
                <a:schemeClr val="dk2"/>
              </a:solidFill>
              <a:highlight>
                <a:srgbClr val="B7B7B7"/>
              </a:highlight>
            </a:endParaRPr>
          </a:p>
          <a:p>
            <a:pPr indent="0" lvl="0" marL="0" rtl="0" algn="l">
              <a:spcBef>
                <a:spcPts val="0"/>
              </a:spcBef>
              <a:spcAft>
                <a:spcPts val="0"/>
              </a:spcAft>
              <a:buNone/>
            </a:pPr>
            <a:r>
              <a:rPr lang="en" sz="1800">
                <a:solidFill>
                  <a:schemeClr val="dk2"/>
                </a:solidFill>
                <a:highlight>
                  <a:srgbClr val="B7B7B7"/>
                </a:highlight>
              </a:rPr>
              <a:t>Week 9 - </a:t>
            </a:r>
            <a:r>
              <a:rPr b="1" lang="en" sz="1800">
                <a:solidFill>
                  <a:schemeClr val="dk2"/>
                </a:solidFill>
                <a:highlight>
                  <a:srgbClr val="B7B7B7"/>
                </a:highlight>
              </a:rPr>
              <a:t>Midterm Presentations</a:t>
            </a:r>
            <a:endParaRPr b="1" sz="1800">
              <a:solidFill>
                <a:schemeClr val="dk2"/>
              </a:solidFill>
              <a:highlight>
                <a:srgbClr val="B7B7B7"/>
              </a:highlight>
            </a:endParaRPr>
          </a:p>
        </p:txBody>
      </p:sp>
      <p:pic>
        <p:nvPicPr>
          <p:cNvPr id="76" name="Google Shape;76;p15"/>
          <p:cNvPicPr preferRelativeResize="0"/>
          <p:nvPr/>
        </p:nvPicPr>
        <p:blipFill>
          <a:blip r:embed="rId3">
            <a:alphaModFix/>
          </a:blip>
          <a:stretch>
            <a:fillRect/>
          </a:stretch>
        </p:blipFill>
        <p:spPr>
          <a:xfrm>
            <a:off x="5097100" y="1544875"/>
            <a:ext cx="3591051" cy="2392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Review Time - Colliders &amp; Triggers</a:t>
            </a:r>
            <a:endParaRPr/>
          </a:p>
        </p:txBody>
      </p:sp>
      <p:pic>
        <p:nvPicPr>
          <p:cNvPr id="82" name="Google Shape;82;p16"/>
          <p:cNvPicPr preferRelativeResize="0"/>
          <p:nvPr/>
        </p:nvPicPr>
        <p:blipFill>
          <a:blip r:embed="rId3">
            <a:alphaModFix/>
          </a:blip>
          <a:stretch>
            <a:fillRect/>
          </a:stretch>
        </p:blipFill>
        <p:spPr>
          <a:xfrm>
            <a:off x="3352800" y="1194050"/>
            <a:ext cx="2438400" cy="304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solidFill>
                  <a:schemeClr val="hlink"/>
                </a:solidFill>
                <a:hlinkClick r:id="rId3"/>
              </a:rPr>
              <a:t>Colliders</a:t>
            </a:r>
            <a:endParaRPr/>
          </a:p>
        </p:txBody>
      </p:sp>
      <p:sp>
        <p:nvSpPr>
          <p:cNvPr id="88" name="Google Shape;88;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handle collision between GameObjects, Unity uses colliders. A collider is a Unity component that defines the shape of a GameObject for the purposes of physical collisions. Colliders are invisible, and do not need to be the same shape as the GameObject’s mesh.</a:t>
            </a:r>
            <a:endParaRPr/>
          </a:p>
        </p:txBody>
      </p:sp>
      <p:pic>
        <p:nvPicPr>
          <p:cNvPr id="89" name="Google Shape;89;p17"/>
          <p:cNvPicPr preferRelativeResize="0"/>
          <p:nvPr/>
        </p:nvPicPr>
        <p:blipFill>
          <a:blip r:embed="rId4">
            <a:alphaModFix/>
          </a:blip>
          <a:stretch>
            <a:fillRect/>
          </a:stretch>
        </p:blipFill>
        <p:spPr>
          <a:xfrm>
            <a:off x="4724400" y="1595863"/>
            <a:ext cx="4267200" cy="19517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solidFill>
                  <a:schemeClr val="hlink"/>
                </a:solidFill>
                <a:hlinkClick r:id="rId3"/>
              </a:rPr>
              <a:t>Trigger Colliders</a:t>
            </a:r>
            <a:endParaRPr/>
          </a:p>
        </p:txBody>
      </p:sp>
      <p:sp>
        <p:nvSpPr>
          <p:cNvPr id="95" name="Google Shape;95;p18"/>
          <p:cNvSpPr txBox="1"/>
          <p:nvPr>
            <p:ph idx="1" type="body"/>
          </p:nvPr>
        </p:nvSpPr>
        <p:spPr>
          <a:xfrm>
            <a:off x="359550" y="1559175"/>
            <a:ext cx="4260300" cy="214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Trigger colliders don’t cause collisions. Instead, they detect other Colliders that pass through them, and call functions that you can use to initiate events (see Use collisions to trigger other events).</a:t>
            </a:r>
            <a:endParaRPr/>
          </a:p>
        </p:txBody>
      </p:sp>
      <p:pic>
        <p:nvPicPr>
          <p:cNvPr id="96" name="Google Shape;96;p18"/>
          <p:cNvPicPr preferRelativeResize="0"/>
          <p:nvPr/>
        </p:nvPicPr>
        <p:blipFill rotWithShape="1">
          <a:blip r:embed="rId4">
            <a:alphaModFix/>
          </a:blip>
          <a:srcRect b="14367" l="15207" r="14710" t="14367"/>
          <a:stretch/>
        </p:blipFill>
        <p:spPr>
          <a:xfrm>
            <a:off x="4918625" y="1392325"/>
            <a:ext cx="3743252" cy="2141124"/>
          </a:xfrm>
          <a:prstGeom prst="rect">
            <a:avLst/>
          </a:prstGeom>
          <a:noFill/>
          <a:ln>
            <a:noFill/>
          </a:ln>
        </p:spPr>
      </p:pic>
      <p:pic>
        <p:nvPicPr>
          <p:cNvPr id="97" name="Google Shape;97;p18"/>
          <p:cNvPicPr preferRelativeResize="0"/>
          <p:nvPr/>
        </p:nvPicPr>
        <p:blipFill>
          <a:blip r:embed="rId5">
            <a:alphaModFix/>
          </a:blip>
          <a:stretch>
            <a:fillRect/>
          </a:stretch>
        </p:blipFill>
        <p:spPr>
          <a:xfrm>
            <a:off x="7234525" y="4094763"/>
            <a:ext cx="1654675" cy="104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More Triggers</a:t>
            </a:r>
            <a:endParaRPr/>
          </a:p>
        </p:txBody>
      </p:sp>
      <p:sp>
        <p:nvSpPr>
          <p:cNvPr id="103" name="Google Shape;103;p19"/>
          <p:cNvSpPr txBox="1"/>
          <p:nvPr>
            <p:ph idx="1" type="body"/>
          </p:nvPr>
        </p:nvSpPr>
        <p:spPr>
          <a:xfrm>
            <a:off x="311700" y="2140563"/>
            <a:ext cx="3375000" cy="161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050">
                <a:solidFill>
                  <a:srgbClr val="455463"/>
                </a:solidFill>
                <a:latin typeface="Roboto"/>
                <a:ea typeface="Roboto"/>
                <a:cs typeface="Roboto"/>
                <a:sym typeface="Roboto"/>
              </a:rPr>
              <a:t>Note:</a:t>
            </a:r>
            <a:r>
              <a:rPr lang="en" sz="1050">
                <a:solidFill>
                  <a:srgbClr val="455463"/>
                </a:solidFill>
                <a:latin typeface="Roboto"/>
                <a:ea typeface="Roboto"/>
                <a:cs typeface="Roboto"/>
                <a:sym typeface="Roboto"/>
              </a:rPr>
              <a:t> Both GameObjects must contain a Collider component. One must have Collider.isTrigger enabled, and contain a Rigidbody. If both GameObjects have Collider.isTrigger enabled, no collision happens. The same applies when both GameObjects do not have a Rigidbody component.</a:t>
            </a:r>
            <a:endParaRPr/>
          </a:p>
        </p:txBody>
      </p:sp>
      <p:pic>
        <p:nvPicPr>
          <p:cNvPr id="104" name="Google Shape;104;p19"/>
          <p:cNvPicPr preferRelativeResize="0"/>
          <p:nvPr/>
        </p:nvPicPr>
        <p:blipFill>
          <a:blip r:embed="rId3">
            <a:alphaModFix/>
          </a:blip>
          <a:stretch>
            <a:fillRect/>
          </a:stretch>
        </p:blipFill>
        <p:spPr>
          <a:xfrm>
            <a:off x="3743400" y="1469175"/>
            <a:ext cx="5200351" cy="29582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Tutorial</a:t>
            </a:r>
            <a:endParaRPr/>
          </a:p>
        </p:txBody>
      </p:sp>
      <p:sp>
        <p:nvSpPr>
          <p:cNvPr id="110" name="Google Shape;110;p20"/>
          <p:cNvSpPr txBox="1"/>
          <p:nvPr>
            <p:ph idx="1" type="body"/>
          </p:nvPr>
        </p:nvSpPr>
        <p:spPr>
          <a:xfrm>
            <a:off x="311700" y="1163350"/>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Adding Hands to your VR Player</a:t>
            </a:r>
            <a:endParaRPr/>
          </a:p>
          <a:p>
            <a:pPr indent="-342900" lvl="0" marL="457200" rtl="0" algn="l">
              <a:spcBef>
                <a:spcPts val="0"/>
              </a:spcBef>
              <a:spcAft>
                <a:spcPts val="0"/>
              </a:spcAft>
              <a:buSzPts val="1800"/>
              <a:buChar char="●"/>
            </a:pPr>
            <a:r>
              <a:rPr lang="en"/>
              <a:t>Collision </a:t>
            </a:r>
            <a:r>
              <a:rPr lang="en"/>
              <a:t>Detection</a:t>
            </a:r>
            <a:endParaRPr/>
          </a:p>
          <a:p>
            <a:pPr indent="-317500" lvl="1" marL="914400" rtl="0" algn="l">
              <a:spcBef>
                <a:spcPts val="0"/>
              </a:spcBef>
              <a:spcAft>
                <a:spcPts val="0"/>
              </a:spcAft>
              <a:buSzPts val="1400"/>
              <a:buChar char="○"/>
            </a:pPr>
            <a:r>
              <a:rPr lang="en"/>
              <a:t>When our hand collides with an object what can happen?</a:t>
            </a:r>
            <a:endParaRPr/>
          </a:p>
          <a:p>
            <a:pPr indent="-317500" lvl="2" marL="1371600" rtl="0" algn="l">
              <a:spcBef>
                <a:spcPts val="0"/>
              </a:spcBef>
              <a:spcAft>
                <a:spcPts val="0"/>
              </a:spcAft>
              <a:buSzPts val="1400"/>
              <a:buChar char="■"/>
            </a:pPr>
            <a:r>
              <a:rPr lang="en"/>
              <a:t>Pickup, Scene Changes, Secret Doorway, Animation (endless possibilities)</a:t>
            </a:r>
            <a:endParaRPr/>
          </a:p>
          <a:p>
            <a:pPr indent="-342900" lvl="0" marL="457200" rtl="0" algn="l">
              <a:spcBef>
                <a:spcPts val="0"/>
              </a:spcBef>
              <a:spcAft>
                <a:spcPts val="0"/>
              </a:spcAft>
              <a:buSzPts val="1800"/>
              <a:buChar char="●"/>
            </a:pPr>
            <a:r>
              <a:rPr lang="en"/>
              <a:t>Animation crash course</a:t>
            </a:r>
            <a:endParaRPr/>
          </a:p>
          <a:p>
            <a:pPr indent="-342900" lvl="0" marL="457200" rtl="0" algn="l">
              <a:spcBef>
                <a:spcPts val="0"/>
              </a:spcBef>
              <a:spcAft>
                <a:spcPts val="0"/>
              </a:spcAft>
              <a:buSzPts val="1800"/>
              <a:buChar char="●"/>
            </a:pPr>
            <a:r>
              <a:rPr lang="en"/>
              <a:t>Prefabs</a:t>
            </a:r>
            <a:endParaRPr/>
          </a:p>
        </p:txBody>
      </p:sp>
      <p:pic>
        <p:nvPicPr>
          <p:cNvPr id="111" name="Google Shape;111;p20" title="Tech Tutorial 3.mp4">
            <a:hlinkClick r:id="rId3"/>
          </p:cNvPr>
          <p:cNvPicPr preferRelativeResize="0"/>
          <p:nvPr/>
        </p:nvPicPr>
        <p:blipFill>
          <a:blip r:embed="rId4">
            <a:alphaModFix/>
          </a:blip>
          <a:stretch>
            <a:fillRect/>
          </a:stretch>
        </p:blipFill>
        <p:spPr>
          <a:xfrm>
            <a:off x="4724400" y="1170125"/>
            <a:ext cx="4267200" cy="320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